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2" r:id="rId4"/>
    <p:sldId id="273" r:id="rId5"/>
    <p:sldId id="276" r:id="rId6"/>
    <p:sldId id="274" r:id="rId7"/>
    <p:sldId id="277" r:id="rId8"/>
    <p:sldId id="275" r:id="rId9"/>
    <p:sldId id="278" r:id="rId10"/>
    <p:sldId id="279" r:id="rId11"/>
    <p:sldId id="280" r:id="rId12"/>
    <p:sldId id="281" r:id="rId13"/>
    <p:sldId id="271" r:id="rId1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230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152B1-3D80-46C5-B2C1-9E4981E24B65}" type="datetimeFigureOut">
              <a:rPr lang="en-IN" smtClean="0"/>
              <a:t>08-03-2024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C56404-2C0B-49BC-9F0A-4A3BC0E50C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28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C00000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C00000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C00000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66879" y="6284796"/>
            <a:ext cx="2939903" cy="44582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23847" y="2998165"/>
            <a:ext cx="9544304" cy="137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C00000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7722" y="1925446"/>
            <a:ext cx="10336555" cy="2881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localhost:8888/notebooks/Desktop/innds/open%20cv/AI%20Pose%20Estimation%20using%20OpenCV%20and%20Mediapipe.ipynb#5.-Building-a-Gym-Curl-Counter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533400"/>
            <a:ext cx="12088368" cy="66659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38400" y="2971800"/>
            <a:ext cx="6989065" cy="185499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lang="en-IN" sz="4000" dirty="0">
                <a:solidFill>
                  <a:srgbClr val="0070C0"/>
                </a:solidFill>
                <a:latin typeface="Times New Roman"/>
                <a:cs typeface="Times New Roman"/>
              </a:rPr>
              <a:t>AI Pose Estimation using OpenCV and </a:t>
            </a:r>
            <a:r>
              <a:rPr lang="en-IN" sz="4000" dirty="0" err="1">
                <a:solidFill>
                  <a:srgbClr val="0070C0"/>
                </a:solidFill>
                <a:latin typeface="Times New Roman"/>
                <a:cs typeface="Times New Roman"/>
              </a:rPr>
              <a:t>Mediapipe</a:t>
            </a:r>
            <a:endParaRPr lang="en-IN" sz="4000" dirty="0">
              <a:solidFill>
                <a:srgbClr val="0070C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lang="en-IN" sz="4000" dirty="0">
                <a:solidFill>
                  <a:srgbClr val="0070C0"/>
                </a:solidFill>
                <a:latin typeface="Times New Roman"/>
                <a:cs typeface="Times New Roman"/>
              </a:rPr>
              <a:t>Bicep Curl Counter</a:t>
            </a:r>
            <a:endParaRPr sz="4000" dirty="0">
              <a:solidFill>
                <a:srgbClr val="0070C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0A013-F94D-4B6C-37F9-CC5D957BC1DE}"/>
              </a:ext>
            </a:extLst>
          </p:cNvPr>
          <p:cNvSpPr txBox="1"/>
          <p:nvPr/>
        </p:nvSpPr>
        <p:spPr>
          <a:xfrm>
            <a:off x="6781800" y="510540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Adepu bharath kumar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A22EA3-7A94-E32E-FDF5-47F472544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10566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62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F7876-DD09-4F57-C6CD-A77E999BF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62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B0647A-A612-5104-8E9B-27EDF5ECB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7743732" cy="23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04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47F70-57D7-05E6-8663-CA7D12D5F8AE}"/>
              </a:ext>
            </a:extLst>
          </p:cNvPr>
          <p:cNvSpPr txBox="1"/>
          <p:nvPr/>
        </p:nvSpPr>
        <p:spPr>
          <a:xfrm>
            <a:off x="3276600" y="2514600"/>
            <a:ext cx="11201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rgbClr val="0070C0"/>
                </a:solidFill>
                <a:effectLst/>
                <a:latin typeface="Helvetica Neue"/>
              </a:rPr>
              <a:t>Thank you</a:t>
            </a:r>
          </a:p>
          <a:p>
            <a:r>
              <a:rPr lang="en-US" sz="4000" b="1" dirty="0">
                <a:solidFill>
                  <a:srgbClr val="0070C0"/>
                </a:solidFill>
              </a:rPr>
              <a:t>Code available in </a:t>
            </a:r>
            <a:r>
              <a:rPr lang="en-US" sz="4000" b="1" dirty="0" err="1">
                <a:solidFill>
                  <a:srgbClr val="0070C0"/>
                </a:solidFill>
              </a:rPr>
              <a:t>github</a:t>
            </a:r>
            <a:r>
              <a:rPr lang="en-US" sz="4000" b="1" dirty="0">
                <a:solidFill>
                  <a:srgbClr val="0070C0"/>
                </a:solidFill>
              </a:rPr>
              <a:t> and </a:t>
            </a:r>
            <a:r>
              <a:rPr lang="en-US" sz="4000" b="1" dirty="0" err="1">
                <a:solidFill>
                  <a:srgbClr val="0070C0"/>
                </a:solidFill>
              </a:rPr>
              <a:t>linkedin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344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CC423A-01DF-ED16-14E4-58B8F829DB09}"/>
              </a:ext>
            </a:extLst>
          </p:cNvPr>
          <p:cNvSpPr txBox="1"/>
          <p:nvPr/>
        </p:nvSpPr>
        <p:spPr>
          <a:xfrm>
            <a:off x="228600" y="228600"/>
            <a:ext cx="662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92D050"/>
                </a:solidFill>
              </a:rPr>
              <a:t>Technologies used</a:t>
            </a:r>
          </a:p>
          <a:p>
            <a:endParaRPr lang="en-US" sz="4000" b="1" dirty="0">
              <a:solidFill>
                <a:srgbClr val="92D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2A55B5-B731-DA93-86D3-2495C15075E6}"/>
              </a:ext>
            </a:extLst>
          </p:cNvPr>
          <p:cNvSpPr txBox="1"/>
          <p:nvPr/>
        </p:nvSpPr>
        <p:spPr>
          <a:xfrm>
            <a:off x="457200" y="1552039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Python</a:t>
            </a:r>
          </a:p>
          <a:p>
            <a:r>
              <a:rPr lang="en-IN" sz="3200" dirty="0"/>
              <a:t>OpenCV</a:t>
            </a:r>
          </a:p>
          <a:p>
            <a:r>
              <a:rPr lang="en-IN" sz="3200" dirty="0" err="1"/>
              <a:t>MediaPipe</a:t>
            </a:r>
            <a:endParaRPr lang="en-IN" sz="3200" dirty="0"/>
          </a:p>
          <a:p>
            <a:r>
              <a:rPr lang="en-IN" sz="3200" dirty="0" err="1"/>
              <a:t>Numpy</a:t>
            </a:r>
            <a:endParaRPr lang="en-IN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23950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3923CD-F3EF-EED5-DB10-0556E70D0E5A}"/>
              </a:ext>
            </a:extLst>
          </p:cNvPr>
          <p:cNvSpPr txBox="1"/>
          <p:nvPr/>
        </p:nvSpPr>
        <p:spPr>
          <a:xfrm>
            <a:off x="304800" y="381000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Step by Step Process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ED59D5-DF44-6F80-E7F2-C65547C1C551}"/>
              </a:ext>
            </a:extLst>
          </p:cNvPr>
          <p:cNvSpPr txBox="1"/>
          <p:nvPr/>
        </p:nvSpPr>
        <p:spPr>
          <a:xfrm>
            <a:off x="299301" y="1219200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B0F0"/>
                </a:solidFill>
              </a:rPr>
              <a:t>Step 1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44474-1755-A3FE-8BF4-BCA19E7EBC86}"/>
              </a:ext>
            </a:extLst>
          </p:cNvPr>
          <p:cNvSpPr txBox="1"/>
          <p:nvPr/>
        </p:nvSpPr>
        <p:spPr>
          <a:xfrm>
            <a:off x="533400" y="2057400"/>
            <a:ext cx="701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Import libraries</a:t>
            </a:r>
          </a:p>
          <a:p>
            <a:r>
              <a:rPr lang="en-IN" dirty="0"/>
              <a:t>import  </a:t>
            </a:r>
            <a:r>
              <a:rPr lang="en-IN" dirty="0" err="1"/>
              <a:t>numpy</a:t>
            </a:r>
            <a:r>
              <a:rPr lang="en-IN" dirty="0"/>
              <a:t> as np</a:t>
            </a:r>
          </a:p>
          <a:p>
            <a:r>
              <a:rPr lang="en-IN" dirty="0"/>
              <a:t>import cv2</a:t>
            </a:r>
          </a:p>
          <a:p>
            <a:r>
              <a:rPr lang="en-IN" dirty="0"/>
              <a:t>import </a:t>
            </a:r>
            <a:r>
              <a:rPr lang="en-IN" dirty="0" err="1"/>
              <a:t>mediapipe</a:t>
            </a:r>
            <a:r>
              <a:rPr lang="en-IN" dirty="0"/>
              <a:t> as </a:t>
            </a:r>
            <a:r>
              <a:rPr lang="en-IN" dirty="0" err="1"/>
              <a:t>mp</a:t>
            </a:r>
            <a:endParaRPr lang="en-IN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2D0A3-5FBF-3D07-A820-246D9F748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3534728"/>
            <a:ext cx="7238763" cy="225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0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8E7F6-E161-ADA2-B4D2-36838ACEBBF7}"/>
              </a:ext>
            </a:extLst>
          </p:cNvPr>
          <p:cNvSpPr txBox="1"/>
          <p:nvPr/>
        </p:nvSpPr>
        <p:spPr>
          <a:xfrm>
            <a:off x="304800" y="152400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B0F0"/>
                </a:solidFill>
              </a:rPr>
              <a:t>Step 2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D8009-99D9-8156-A56A-89854DC076FB}"/>
              </a:ext>
            </a:extLst>
          </p:cNvPr>
          <p:cNvSpPr txBox="1"/>
          <p:nvPr/>
        </p:nvSpPr>
        <p:spPr>
          <a:xfrm>
            <a:off x="304800" y="83820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Setting up </a:t>
            </a:r>
            <a:r>
              <a:rPr lang="en-IN" b="1" i="0" dirty="0" err="1">
                <a:solidFill>
                  <a:srgbClr val="000000"/>
                </a:solidFill>
                <a:effectLst/>
                <a:latin typeface="Helvetica Neue"/>
              </a:rPr>
              <a:t>mp</a:t>
            </a:r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 drawing and pose</a:t>
            </a:r>
          </a:p>
          <a:p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8EDA9-B06A-10D6-7C7B-BB4913257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299865"/>
            <a:ext cx="9753600" cy="2069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C114C6-FBF1-CAFE-310B-B1248DA1DEEB}"/>
              </a:ext>
            </a:extLst>
          </p:cNvPr>
          <p:cNvSpPr txBox="1"/>
          <p:nvPr/>
        </p:nvSpPr>
        <p:spPr>
          <a:xfrm>
            <a:off x="228600" y="3434499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B0F0"/>
                </a:solidFill>
              </a:rPr>
              <a:t>Step 3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3CE8ED-9826-4DE6-09D6-A98BFACE3596}"/>
              </a:ext>
            </a:extLst>
          </p:cNvPr>
          <p:cNvSpPr txBox="1"/>
          <p:nvPr/>
        </p:nvSpPr>
        <p:spPr>
          <a:xfrm>
            <a:off x="435495" y="419100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Setting up the video feed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5187E5-2C64-6AD6-9FDC-5FC99B5A4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57" y="4560332"/>
            <a:ext cx="4212705" cy="20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50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183274-8391-B03D-F15A-19DCF7659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"/>
            <a:ext cx="10024533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6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DDBC43-8B26-5090-D835-3D114BA5102F}"/>
              </a:ext>
            </a:extLst>
          </p:cNvPr>
          <p:cNvSpPr txBox="1"/>
          <p:nvPr/>
        </p:nvSpPr>
        <p:spPr>
          <a:xfrm>
            <a:off x="76200" y="0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B0F0"/>
                </a:solidFill>
              </a:rPr>
              <a:t>Step 3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67B114-823A-1711-7989-46261F46D014}"/>
              </a:ext>
            </a:extLst>
          </p:cNvPr>
          <p:cNvSpPr txBox="1"/>
          <p:nvPr/>
        </p:nvSpPr>
        <p:spPr>
          <a:xfrm>
            <a:off x="0" y="584775"/>
            <a:ext cx="6136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0ACC1"/>
                </a:solidFill>
                <a:effectLst/>
                <a:latin typeface="Helvetica Neue"/>
              </a:rPr>
              <a:t>Make detections</a:t>
            </a:r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 and </a:t>
            </a:r>
            <a:r>
              <a:rPr lang="en-IN" b="1" i="0" dirty="0">
                <a:solidFill>
                  <a:srgbClr val="4CAF50"/>
                </a:solidFill>
                <a:effectLst/>
                <a:latin typeface="Helvetica Neue"/>
              </a:rPr>
              <a:t>2. Estimating Poses</a:t>
            </a:r>
            <a:endParaRPr lang="en-IN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0996BB-3640-BB75-A60B-8E16FED587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57300"/>
            <a:ext cx="7721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2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18CD13-012B-6B28-2888-B80FCFA4CCA8}"/>
              </a:ext>
            </a:extLst>
          </p:cNvPr>
          <p:cNvSpPr txBox="1"/>
          <p:nvPr/>
        </p:nvSpPr>
        <p:spPr>
          <a:xfrm>
            <a:off x="76200" y="0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B0F0"/>
                </a:solidFill>
              </a:rPr>
              <a:t>Step 4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B6322-DAE2-F9E2-9E79-967C0F576291}"/>
              </a:ext>
            </a:extLst>
          </p:cNvPr>
          <p:cNvSpPr txBox="1"/>
          <p:nvPr/>
        </p:nvSpPr>
        <p:spPr>
          <a:xfrm>
            <a:off x="304800" y="584775"/>
            <a:ext cx="6136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FF4081"/>
                </a:solidFill>
                <a:effectLst/>
                <a:latin typeface="Helvetica Neue"/>
              </a:rPr>
              <a:t>Extracting Joint Coordinates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6B631-112F-D2B5-EE01-BD4780E8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59606"/>
            <a:ext cx="3549798" cy="3225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4BAFDB-314D-8B96-9908-BDBB6F02C3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6" t="19951" r="1137" b="3708"/>
          <a:stretch/>
        </p:blipFill>
        <p:spPr>
          <a:xfrm>
            <a:off x="4917702" y="0"/>
            <a:ext cx="6740898" cy="40805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82BDA-8058-B36B-4695-E4B628F485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39"/>
          <a:stretch/>
        </p:blipFill>
        <p:spPr>
          <a:xfrm>
            <a:off x="4083198" y="4080592"/>
            <a:ext cx="296699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77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BF49A8-2C34-2CB3-C9E7-CBCA6AD38665}"/>
              </a:ext>
            </a:extLst>
          </p:cNvPr>
          <p:cNvSpPr txBox="1"/>
          <p:nvPr/>
        </p:nvSpPr>
        <p:spPr>
          <a:xfrm>
            <a:off x="76200" y="0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B0F0"/>
                </a:solidFill>
              </a:rPr>
              <a:t>Step 5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4EA62-FB0E-7C32-6F0E-DAEC218D3547}"/>
              </a:ext>
            </a:extLst>
          </p:cNvPr>
          <p:cNvSpPr txBox="1"/>
          <p:nvPr/>
        </p:nvSpPr>
        <p:spPr>
          <a:xfrm>
            <a:off x="0" y="564350"/>
            <a:ext cx="6136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8E24AA"/>
                </a:solidFill>
                <a:effectLst/>
                <a:latin typeface="Helvetica Neue"/>
              </a:rPr>
              <a:t> Calculating Angles Between Joints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DFC48-D890-F286-843E-9285D5F6AB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7" t="2941" r="-26040" b="-2941"/>
          <a:stretch/>
        </p:blipFill>
        <p:spPr>
          <a:xfrm>
            <a:off x="4495800" y="954892"/>
            <a:ext cx="7823548" cy="4400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51132B-B0AA-1B27-008C-98CBFA905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1" y="1600200"/>
            <a:ext cx="4429658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18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4891A8-90DD-3AA9-54F7-28652D378BF8}"/>
              </a:ext>
            </a:extLst>
          </p:cNvPr>
          <p:cNvSpPr txBox="1"/>
          <p:nvPr/>
        </p:nvSpPr>
        <p:spPr>
          <a:xfrm>
            <a:off x="76200" y="0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00B0F0"/>
                </a:solidFill>
              </a:rPr>
              <a:t>Step 6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A9BFB-1F7C-E52E-B666-727C6E5CF47B}"/>
              </a:ext>
            </a:extLst>
          </p:cNvPr>
          <p:cNvSpPr txBox="1"/>
          <p:nvPr/>
        </p:nvSpPr>
        <p:spPr>
          <a:xfrm>
            <a:off x="76200" y="533400"/>
            <a:ext cx="6136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E91E63"/>
                </a:solidFill>
                <a:effectLst/>
                <a:latin typeface="Helvetica Neue"/>
              </a:rPr>
              <a:t>Building a Gym Curl Counter</a:t>
            </a:r>
            <a:r>
              <a:rPr lang="en-IN" b="1" i="0" u="none" strike="noStrike" dirty="0">
                <a:solidFill>
                  <a:srgbClr val="1A466C"/>
                </a:solidFill>
                <a:effectLst/>
                <a:latin typeface="Helvetica Neue"/>
                <a:hlinkClick r:id="rId2"/>
              </a:rPr>
              <a:t>¶</a:t>
            </a:r>
            <a:endParaRPr lang="en-IN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12240-8846-022F-6922-FCF40848E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18175"/>
            <a:ext cx="8940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14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</TotalTime>
  <Words>89</Words>
  <Application>Microsoft Office PowerPoint</Application>
  <PresentationFormat>Widescreen</PresentationFormat>
  <Paragraphs>28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Helvetica Neue</vt:lpstr>
      <vt:lpstr>Palatino Linotype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adepu bharath kumar</dc:creator>
  <cp:lastModifiedBy>adepu bharath</cp:lastModifiedBy>
  <cp:revision>23</cp:revision>
  <dcterms:created xsi:type="dcterms:W3CDTF">2023-01-27T13:35:59Z</dcterms:created>
  <dcterms:modified xsi:type="dcterms:W3CDTF">2024-03-08T08:13:35Z</dcterms:modified>
</cp:coreProperties>
</file>